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3" r:id="rId4"/>
    <p:sldId id="260" r:id="rId5"/>
    <p:sldId id="264" r:id="rId6"/>
    <p:sldId id="265" r:id="rId7"/>
    <p:sldId id="267" r:id="rId8"/>
    <p:sldId id="262" r:id="rId9"/>
    <p:sldId id="258" r:id="rId10"/>
    <p:sldId id="266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utura 1" panose="020B0604020202020204" charset="0"/>
      <p:regular r:id="rId17"/>
    </p:embeddedFont>
    <p:embeddedFont>
      <p:font typeface="Futura 2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045" autoAdjust="0"/>
  </p:normalViewPr>
  <p:slideViewPr>
    <p:cSldViewPr>
      <p:cViewPr varScale="1">
        <p:scale>
          <a:sx n="65" d="100"/>
          <a:sy n="65" d="100"/>
        </p:scale>
        <p:origin x="10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3F064-2751-4494-993A-14F5B59ED5D9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5031-527C-418F-931B-D0C33BF24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5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Instruction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Economic + Community Development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Student Affairs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Administration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Facilities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Information Technology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spc="60" dirty="0">
                <a:solidFill>
                  <a:srgbClr val="050707"/>
                </a:solidFill>
                <a:latin typeface="Futura 1"/>
              </a:rPr>
              <a:t>Clark College Foundation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ED5031-527C-418F-931B-D0C33BF24C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5864504"/>
            <a:ext cx="9982864" cy="78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0"/>
              </a:lnSpc>
            </a:pPr>
            <a:r>
              <a:rPr lang="en-US" sz="4800" spc="96">
                <a:solidFill>
                  <a:srgbClr val="050707"/>
                </a:solidFill>
                <a:latin typeface="Futura 1"/>
              </a:rPr>
              <a:t>Shared Vision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4297518"/>
            <a:ext cx="10985519" cy="149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10400" spc="104">
                <a:solidFill>
                  <a:srgbClr val="050707"/>
                </a:solidFill>
                <a:latin typeface="Futura 2"/>
              </a:rPr>
              <a:t>Boschma Farm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6771547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grpSp>
        <p:nvGrpSpPr>
          <p:cNvPr id="5" name="Group 5"/>
          <p:cNvGrpSpPr/>
          <p:nvPr/>
        </p:nvGrpSpPr>
        <p:grpSpPr>
          <a:xfrm>
            <a:off x="12648032" y="0"/>
            <a:ext cx="4897950" cy="10287000"/>
            <a:chOff x="0" y="0"/>
            <a:chExt cx="653060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1347" r="18067"/>
            <a:stretch>
              <a:fillRect/>
            </a:stretch>
          </p:blipFill>
          <p:spPr>
            <a:xfrm>
              <a:off x="0" y="0"/>
              <a:ext cx="6530600" cy="905933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942" r="1942"/>
            <a:stretch>
              <a:fillRect/>
            </a:stretch>
          </p:blipFill>
          <p:spPr>
            <a:xfrm>
              <a:off x="0" y="9186333"/>
              <a:ext cx="6530600" cy="4529667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16775137" y="8882"/>
            <a:ext cx="2334629" cy="6786815"/>
          </a:xfrm>
          <a:prstGeom prst="rect">
            <a:avLst/>
          </a:prstGeom>
          <a:solidFill>
            <a:srgbClr val="002855">
              <a:alpha val="49803"/>
            </a:srgb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54712" y="9185622"/>
            <a:ext cx="2669902" cy="6240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8882"/>
            <a:ext cx="3607718" cy="36077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703" y="9029700"/>
            <a:ext cx="1607459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dirty="0">
                <a:solidFill>
                  <a:srgbClr val="FF6A13"/>
                </a:solidFill>
                <a:latin typeface="Futura 1"/>
              </a:rPr>
              <a:t>Recommendations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752431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C18722A-0F63-4DD9-8E03-1EB101F7D292}"/>
              </a:ext>
            </a:extLst>
          </p:cNvPr>
          <p:cNvSpPr txBox="1"/>
          <p:nvPr/>
        </p:nvSpPr>
        <p:spPr>
          <a:xfrm>
            <a:off x="1118163" y="1889136"/>
            <a:ext cx="159639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050707"/>
                </a:solidFill>
                <a:latin typeface="Futura 1"/>
              </a:rPr>
              <a:t>Hire a </a:t>
            </a:r>
            <a:r>
              <a:rPr lang="en-US" sz="4000" spc="300" dirty="0" err="1">
                <a:solidFill>
                  <a:srgbClr val="050707"/>
                </a:solidFill>
                <a:latin typeface="Futura 1"/>
              </a:rPr>
              <a:t>Boschma</a:t>
            </a:r>
            <a:r>
              <a:rPr lang="en-US" sz="4000" spc="300" dirty="0">
                <a:solidFill>
                  <a:srgbClr val="050707"/>
                </a:solidFill>
                <a:latin typeface="Futura 1"/>
              </a:rPr>
              <a:t> Farm Vision Leader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4000" spc="300" dirty="0">
              <a:solidFill>
                <a:srgbClr val="050707"/>
              </a:solidFill>
              <a:latin typeface="Futura 1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050707"/>
                </a:solidFill>
                <a:latin typeface="Futura 1"/>
              </a:rPr>
              <a:t>Develop a comprehensive and coordinated stakeholder outreach plan</a:t>
            </a:r>
          </a:p>
          <a:p>
            <a:endParaRPr lang="en-US" sz="4000" spc="300" dirty="0">
              <a:solidFill>
                <a:srgbClr val="050707"/>
              </a:solidFill>
              <a:latin typeface="Futura 1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050707"/>
                </a:solidFill>
                <a:latin typeface="Futura 1"/>
              </a:rPr>
              <a:t>Create a robust marketing plan to excite students and attract industry</a:t>
            </a:r>
          </a:p>
          <a:p>
            <a:endParaRPr lang="en-US" sz="4000" spc="300" dirty="0">
              <a:solidFill>
                <a:srgbClr val="050707"/>
              </a:solidFill>
              <a:latin typeface="Futura 1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spc="300" dirty="0">
                <a:solidFill>
                  <a:srgbClr val="050707"/>
                </a:solidFill>
                <a:latin typeface="Futura 1"/>
              </a:rPr>
              <a:t>Workforce Innovation Center</a:t>
            </a:r>
          </a:p>
          <a:p>
            <a:endParaRPr lang="en-US" sz="2000" spc="300" dirty="0">
              <a:solidFill>
                <a:srgbClr val="050707"/>
              </a:solidFill>
              <a:latin typeface="Futura 1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AAB4813-FA3F-43A2-9545-BD022C7F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3098" y="8014771"/>
            <a:ext cx="2029858" cy="20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5509" y="571500"/>
            <a:ext cx="14356982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>
                <a:solidFill>
                  <a:srgbClr val="FF6A13"/>
                </a:solidFill>
                <a:latin typeface="Futura 1"/>
              </a:rPr>
              <a:t>Overview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37800" y="1902584"/>
            <a:ext cx="14474048" cy="1031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70" dirty="0">
                <a:solidFill>
                  <a:srgbClr val="050707"/>
                </a:solidFill>
                <a:latin typeface="Futura 1"/>
              </a:rPr>
              <a:t>THE TASK: Finalize and implement the holistic plan for campus expansion at </a:t>
            </a:r>
            <a:r>
              <a:rPr lang="en-US" sz="3400" spc="170" dirty="0" err="1">
                <a:solidFill>
                  <a:srgbClr val="050707"/>
                </a:solidFill>
                <a:latin typeface="Futura 1"/>
              </a:rPr>
              <a:t>Boschma</a:t>
            </a:r>
            <a:r>
              <a:rPr lang="en-US" sz="3400" spc="170" dirty="0">
                <a:solidFill>
                  <a:srgbClr val="050707"/>
                </a:solidFill>
                <a:latin typeface="Futura 1"/>
              </a:rPr>
              <a:t> Farms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3200400"/>
            <a:ext cx="16230600" cy="381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5" name="AutoShape 5"/>
          <p:cNvSpPr/>
          <p:nvPr/>
        </p:nvSpPr>
        <p:spPr>
          <a:xfrm>
            <a:off x="-361950" y="9639300"/>
            <a:ext cx="19011900" cy="647700"/>
          </a:xfrm>
          <a:prstGeom prst="rect">
            <a:avLst/>
          </a:prstGeom>
          <a:solidFill>
            <a:srgbClr val="00285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01291" y="7474356"/>
            <a:ext cx="2029858" cy="202985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382364" y="4315974"/>
            <a:ext cx="5080027" cy="233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5100" lvl="1">
              <a:lnSpc>
                <a:spcPct val="150000"/>
              </a:lnSpc>
            </a:pPr>
            <a:r>
              <a:rPr lang="en-US" sz="3500" spc="60" dirty="0">
                <a:solidFill>
                  <a:srgbClr val="050707"/>
                </a:solidFill>
                <a:latin typeface="Futura 2"/>
              </a:rPr>
              <a:t>Task Force Members</a:t>
            </a:r>
          </a:p>
          <a:p>
            <a:pPr>
              <a:lnSpc>
                <a:spcPct val="150000"/>
              </a:lnSpc>
            </a:pPr>
            <a:endParaRPr lang="en-US" sz="3500" spc="60" dirty="0">
              <a:solidFill>
                <a:srgbClr val="050707"/>
              </a:solidFill>
              <a:latin typeface="Futura 1"/>
            </a:endParaRPr>
          </a:p>
          <a:p>
            <a:pPr>
              <a:lnSpc>
                <a:spcPct val="150000"/>
              </a:lnSpc>
            </a:pPr>
            <a:endParaRPr lang="en-US" sz="3500" spc="60" dirty="0">
              <a:solidFill>
                <a:srgbClr val="050707"/>
              </a:solidFill>
              <a:latin typeface="Futura 1"/>
            </a:endParaRPr>
          </a:p>
        </p:txBody>
      </p:sp>
      <p:sp>
        <p:nvSpPr>
          <p:cNvPr id="27" name="TextBox 7">
            <a:extLst>
              <a:ext uri="{FF2B5EF4-FFF2-40B4-BE49-F238E27FC236}">
                <a16:creationId xmlns:a16="http://schemas.microsoft.com/office/drawing/2014/main" id="{FA5D0EBA-0FD5-4881-974E-B1E421A1A1B9}"/>
              </a:ext>
            </a:extLst>
          </p:cNvPr>
          <p:cNvSpPr txBox="1"/>
          <p:nvPr/>
        </p:nvSpPr>
        <p:spPr>
          <a:xfrm>
            <a:off x="11855373" y="4285008"/>
            <a:ext cx="6280227" cy="71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5100" lvl="1">
              <a:lnSpc>
                <a:spcPct val="150000"/>
              </a:lnSpc>
            </a:pPr>
            <a:r>
              <a:rPr lang="en-US" sz="3500" spc="60" dirty="0">
                <a:solidFill>
                  <a:srgbClr val="050707"/>
                </a:solidFill>
                <a:latin typeface="Futura 2"/>
              </a:rPr>
              <a:t>Stakeholder Meetings</a:t>
            </a:r>
            <a:endParaRPr lang="en-US" sz="3500" spc="60" dirty="0">
              <a:solidFill>
                <a:srgbClr val="050707"/>
              </a:solidFill>
              <a:latin typeface="Futura 1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A5B4F5E-98E1-4628-9158-254D96510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668" y="3843171"/>
            <a:ext cx="1924719" cy="1934108"/>
          </a:xfrm>
          <a:prstGeom prst="rect">
            <a:avLst/>
          </a:prstGeom>
        </p:spPr>
      </p:pic>
      <p:sp>
        <p:nvSpPr>
          <p:cNvPr id="34" name="TextBox 11">
            <a:extLst>
              <a:ext uri="{FF2B5EF4-FFF2-40B4-BE49-F238E27FC236}">
                <a16:creationId xmlns:a16="http://schemas.microsoft.com/office/drawing/2014/main" id="{7D3527CB-497C-41D1-B24A-2DF65E7ADF48}"/>
              </a:ext>
            </a:extLst>
          </p:cNvPr>
          <p:cNvSpPr txBox="1"/>
          <p:nvPr/>
        </p:nvSpPr>
        <p:spPr>
          <a:xfrm>
            <a:off x="145118" y="4335353"/>
            <a:ext cx="4198282" cy="10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dirty="0">
                <a:solidFill>
                  <a:srgbClr val="FF6A13"/>
                </a:solidFill>
                <a:latin typeface="Futura 2"/>
              </a:rPr>
              <a:t>11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0083593-63BB-4B7F-99BD-D1BFC9517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664" y="3847105"/>
            <a:ext cx="1924719" cy="1934108"/>
          </a:xfrm>
          <a:prstGeom prst="rect">
            <a:avLst/>
          </a:prstGeom>
        </p:spPr>
      </p:pic>
      <p:sp>
        <p:nvSpPr>
          <p:cNvPr id="36" name="TextBox 11">
            <a:extLst>
              <a:ext uri="{FF2B5EF4-FFF2-40B4-BE49-F238E27FC236}">
                <a16:creationId xmlns:a16="http://schemas.microsoft.com/office/drawing/2014/main" id="{29B96973-4853-4F4E-B304-B89EB12F5C45}"/>
              </a:ext>
            </a:extLst>
          </p:cNvPr>
          <p:cNvSpPr txBox="1"/>
          <p:nvPr/>
        </p:nvSpPr>
        <p:spPr>
          <a:xfrm>
            <a:off x="8462391" y="4276904"/>
            <a:ext cx="4198282" cy="10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dirty="0">
                <a:solidFill>
                  <a:srgbClr val="FF6A13"/>
                </a:solidFill>
                <a:latin typeface="Futura 2"/>
              </a:rPr>
              <a:t>22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2E34BB9-009A-4241-995E-6EF0D59BB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668" y="6781797"/>
            <a:ext cx="1924719" cy="1934108"/>
          </a:xfrm>
          <a:prstGeom prst="rect">
            <a:avLst/>
          </a:prstGeom>
        </p:spPr>
      </p:pic>
      <p:sp>
        <p:nvSpPr>
          <p:cNvPr id="38" name="TextBox 11">
            <a:extLst>
              <a:ext uri="{FF2B5EF4-FFF2-40B4-BE49-F238E27FC236}">
                <a16:creationId xmlns:a16="http://schemas.microsoft.com/office/drawing/2014/main" id="{5403F5FE-5FD6-4F66-BBCB-0A6E4BF65033}"/>
              </a:ext>
            </a:extLst>
          </p:cNvPr>
          <p:cNvSpPr txBox="1"/>
          <p:nvPr/>
        </p:nvSpPr>
        <p:spPr>
          <a:xfrm>
            <a:off x="145118" y="7273979"/>
            <a:ext cx="4198282" cy="10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dirty="0">
                <a:solidFill>
                  <a:srgbClr val="FF6A13"/>
                </a:solidFill>
                <a:latin typeface="Futura 2"/>
              </a:rPr>
              <a:t>5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FA1CB866-7081-43F9-9E03-81FC17E0FCE3}"/>
              </a:ext>
            </a:extLst>
          </p:cNvPr>
          <p:cNvSpPr txBox="1"/>
          <p:nvPr/>
        </p:nvSpPr>
        <p:spPr>
          <a:xfrm>
            <a:off x="3382364" y="7215839"/>
            <a:ext cx="6280227" cy="71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5100" lvl="1">
              <a:lnSpc>
                <a:spcPct val="150000"/>
              </a:lnSpc>
            </a:pPr>
            <a:r>
              <a:rPr lang="en-US" sz="3500" spc="60" dirty="0">
                <a:solidFill>
                  <a:srgbClr val="050707"/>
                </a:solidFill>
                <a:latin typeface="Futura 2"/>
              </a:rPr>
              <a:t>Visioning Workshops</a:t>
            </a:r>
            <a:endParaRPr lang="en-US" sz="3500" spc="60" dirty="0">
              <a:solidFill>
                <a:srgbClr val="050707"/>
              </a:solidFill>
              <a:latin typeface="Futura 1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92B3A80-3801-4324-B753-10F190A18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68" y="6714592"/>
            <a:ext cx="1924719" cy="1934108"/>
          </a:xfrm>
          <a:prstGeom prst="rect">
            <a:avLst/>
          </a:prstGeom>
        </p:spPr>
      </p:pic>
      <p:sp>
        <p:nvSpPr>
          <p:cNvPr id="42" name="TextBox 11">
            <a:extLst>
              <a:ext uri="{FF2B5EF4-FFF2-40B4-BE49-F238E27FC236}">
                <a16:creationId xmlns:a16="http://schemas.microsoft.com/office/drawing/2014/main" id="{D5B24F2C-ECFF-426C-B72B-5F8FE226F652}"/>
              </a:ext>
            </a:extLst>
          </p:cNvPr>
          <p:cNvSpPr txBox="1"/>
          <p:nvPr/>
        </p:nvSpPr>
        <p:spPr>
          <a:xfrm>
            <a:off x="8527118" y="7206774"/>
            <a:ext cx="4198282" cy="10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600" dirty="0">
                <a:solidFill>
                  <a:srgbClr val="FF6A13"/>
                </a:solidFill>
                <a:latin typeface="Futura 2"/>
              </a:rPr>
              <a:t>1</a:t>
            </a:r>
          </a:p>
        </p:txBody>
      </p:sp>
      <p:sp>
        <p:nvSpPr>
          <p:cNvPr id="43" name="TextBox 7">
            <a:extLst>
              <a:ext uri="{FF2B5EF4-FFF2-40B4-BE49-F238E27FC236}">
                <a16:creationId xmlns:a16="http://schemas.microsoft.com/office/drawing/2014/main" id="{C5DCBBCD-63B1-472E-8EFF-2B692ACBA160}"/>
              </a:ext>
            </a:extLst>
          </p:cNvPr>
          <p:cNvSpPr txBox="1"/>
          <p:nvPr/>
        </p:nvSpPr>
        <p:spPr>
          <a:xfrm>
            <a:off x="11765522" y="7215839"/>
            <a:ext cx="6280227" cy="719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5100" lvl="1">
              <a:lnSpc>
                <a:spcPct val="150000"/>
              </a:lnSpc>
            </a:pPr>
            <a:r>
              <a:rPr lang="en-US" sz="3500" spc="60" dirty="0">
                <a:solidFill>
                  <a:srgbClr val="050707"/>
                </a:solidFill>
                <a:latin typeface="Futura 2"/>
              </a:rPr>
              <a:t>Vision</a:t>
            </a:r>
            <a:endParaRPr lang="en-US" sz="3500" spc="60" dirty="0">
              <a:solidFill>
                <a:srgbClr val="050707"/>
              </a:solidFill>
              <a:latin typeface="Futura 1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703" y="9029700"/>
            <a:ext cx="1607459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dirty="0">
                <a:solidFill>
                  <a:srgbClr val="FF6A13"/>
                </a:solidFill>
                <a:latin typeface="Futura 1"/>
              </a:rPr>
              <a:t>Three complimenting visions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752431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D18D8C-6DCC-4A4F-9B10-7DD6EF95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3703" y="-889086"/>
            <a:ext cx="3634782" cy="363478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5AFE622-4907-40B2-9DEC-A0933C582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2116" y="994157"/>
            <a:ext cx="5377772" cy="175153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B8B9977-A2B1-4B53-B553-8A2C867B25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75234" y="352375"/>
            <a:ext cx="3252113" cy="2447215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7BC42749-7999-443B-ACF1-8FC92C929679}"/>
              </a:ext>
            </a:extLst>
          </p:cNvPr>
          <p:cNvSpPr txBox="1"/>
          <p:nvPr/>
        </p:nvSpPr>
        <p:spPr>
          <a:xfrm>
            <a:off x="541003" y="3190875"/>
            <a:ext cx="502911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300" dirty="0">
                <a:solidFill>
                  <a:srgbClr val="050707"/>
                </a:solidFill>
                <a:latin typeface="Futura 2"/>
              </a:rPr>
              <a:t>INSTRUCTION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8B65706B-64ED-4E6E-A06D-7E16E9B3EB2B}"/>
              </a:ext>
            </a:extLst>
          </p:cNvPr>
          <p:cNvSpPr txBox="1"/>
          <p:nvPr/>
        </p:nvSpPr>
        <p:spPr>
          <a:xfrm>
            <a:off x="755289" y="4622800"/>
            <a:ext cx="5029116" cy="38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Student pathway to family living wage jobs with progressive opportunities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Stackable certifications with multiple entry and exit points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Cross-disciplinary programs with both traditional and customizable training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Earn and learn 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Guaranteed job interviews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Students will be able to access their required courses and holistic supports without needing to leave BF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E27AE673-8B0B-4A78-B3EC-749DC434D071}"/>
              </a:ext>
            </a:extLst>
          </p:cNvPr>
          <p:cNvSpPr txBox="1"/>
          <p:nvPr/>
        </p:nvSpPr>
        <p:spPr>
          <a:xfrm>
            <a:off x="5784405" y="3171825"/>
            <a:ext cx="6719191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300" dirty="0">
                <a:solidFill>
                  <a:srgbClr val="050707"/>
                </a:solidFill>
                <a:latin typeface="Futura 2"/>
              </a:rPr>
              <a:t>ECONOMIC &amp; COMMUNITY DEVELOPMENT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A2D1A83-6EE7-4350-B270-2D88DD157366}"/>
              </a:ext>
            </a:extLst>
          </p:cNvPr>
          <p:cNvSpPr txBox="1"/>
          <p:nvPr/>
        </p:nvSpPr>
        <p:spPr>
          <a:xfrm>
            <a:off x="6151798" y="4622800"/>
            <a:ext cx="5984404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26,000 </a:t>
            </a:r>
            <a:r>
              <a:rPr lang="en-US" sz="2000" dirty="0" err="1">
                <a:solidFill>
                  <a:srgbClr val="050707"/>
                </a:solidFill>
                <a:latin typeface="Futura 1"/>
              </a:rPr>
              <a:t>sq</a:t>
            </a:r>
            <a:r>
              <a:rPr lang="en-US" sz="2000" dirty="0">
                <a:solidFill>
                  <a:srgbClr val="050707"/>
                </a:solidFill>
                <a:latin typeface="Futura 1"/>
              </a:rPr>
              <a:t> ft center with computer labs, workspaces, community / business gathering / project space and shop floor with manufacturing equipment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Short term training (digital focus)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 dirty="0">
                <a:solidFill>
                  <a:srgbClr val="050707"/>
                </a:solidFill>
                <a:latin typeface="Futura 1"/>
              </a:rPr>
              <a:t>Entrepreneurial, innovative, agile and market focused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50A898DC-672B-4FFA-AE8D-91B3A94D221A}"/>
              </a:ext>
            </a:extLst>
          </p:cNvPr>
          <p:cNvSpPr txBox="1"/>
          <p:nvPr/>
        </p:nvSpPr>
        <p:spPr>
          <a:xfrm>
            <a:off x="12867995" y="3171825"/>
            <a:ext cx="5029116" cy="561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 spc="300" dirty="0">
                <a:solidFill>
                  <a:srgbClr val="050707"/>
                </a:solidFill>
                <a:latin typeface="Futura 2"/>
              </a:rPr>
              <a:t>FOUNDATION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DBABA58C-653F-4A77-871A-85E1486DC95B}"/>
              </a:ext>
            </a:extLst>
          </p:cNvPr>
          <p:cNvSpPr txBox="1"/>
          <p:nvPr/>
        </p:nvSpPr>
        <p:spPr>
          <a:xfrm>
            <a:off x="12886733" y="4622800"/>
            <a:ext cx="5029116" cy="175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50707"/>
                </a:solidFill>
                <a:latin typeface="Futura 1"/>
              </a:rPr>
              <a:t>Heart of the Discovery Corridor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50707"/>
                </a:solidFill>
                <a:latin typeface="Futura 1"/>
              </a:rPr>
              <a:t>Commercial / retail services to students + community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50707"/>
                </a:solidFill>
                <a:latin typeface="Futura 1"/>
              </a:rPr>
              <a:t>Community destination</a:t>
            </a:r>
          </a:p>
          <a:p>
            <a:pPr marL="330200" lvl="1" indent="-165100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050707"/>
                </a:solidFill>
                <a:latin typeface="Futura 1"/>
              </a:rPr>
              <a:t>Industry partner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09610069-BA92-4D40-8F46-B4458B4C42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3098" y="8014771"/>
            <a:ext cx="2029858" cy="20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3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703" y="9029700"/>
            <a:ext cx="1607459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dirty="0">
                <a:solidFill>
                  <a:srgbClr val="FF6A13"/>
                </a:solidFill>
                <a:latin typeface="Futura 1"/>
              </a:rPr>
              <a:t>Our commitment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752431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A96B4B-239A-4DD1-BEDC-3A9529866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19266" r="10343" b="33388"/>
          <a:stretch/>
        </p:blipFill>
        <p:spPr>
          <a:xfrm>
            <a:off x="838200" y="800100"/>
            <a:ext cx="8806097" cy="656205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603827-E284-4C70-B87D-9055BAB3C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t="68175" r="8199" b="3093"/>
          <a:stretch/>
        </p:blipFill>
        <p:spPr>
          <a:xfrm>
            <a:off x="9644297" y="1900575"/>
            <a:ext cx="8147686" cy="358140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AFD4E2A-C221-40DA-99AA-0F1132E76F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373098" y="8014771"/>
            <a:ext cx="2029858" cy="2029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703" y="9029700"/>
            <a:ext cx="1607459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dirty="0">
                <a:solidFill>
                  <a:srgbClr val="FF6A13"/>
                </a:solidFill>
                <a:latin typeface="Futura 1"/>
              </a:rPr>
              <a:t>Assumptions tested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752431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3098" y="8014771"/>
            <a:ext cx="2029858" cy="202985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BC18722A-0F63-4DD9-8E03-1EB101F7D292}"/>
              </a:ext>
            </a:extLst>
          </p:cNvPr>
          <p:cNvSpPr txBox="1"/>
          <p:nvPr/>
        </p:nvSpPr>
        <p:spPr>
          <a:xfrm>
            <a:off x="838200" y="643832"/>
            <a:ext cx="15963900" cy="837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300" dirty="0">
                <a:solidFill>
                  <a:srgbClr val="050707"/>
                </a:solidFill>
                <a:latin typeface="Futura 1"/>
              </a:rPr>
              <a:t>We tested numerous assumptions by asking questions:</a:t>
            </a:r>
          </a:p>
          <a:p>
            <a:endParaRPr lang="en-US" sz="20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Is Advanced Manufacturing the right focus?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do we mean when we say this campus will be focused on “advanced manufacturing”?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will we differentiate our program from other regional programs? 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many students can / will we serve?</a:t>
            </a:r>
          </a:p>
          <a:p>
            <a:pPr marL="247650" lvl="1"/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will the student experience be attending class on this campus?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will be the impact for students be to attend Advanced Manufacturing classes on three campuses?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will guided pathways be reflected in the student experience?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do accommodate general education classes? 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is a compelling value proposition to recruit students to this program + campus?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</p:txBody>
      </p:sp>
    </p:spTree>
    <p:extLst>
      <p:ext uri="{BB962C8B-B14F-4D97-AF65-F5344CB8AC3E}">
        <p14:creationId xmlns:p14="http://schemas.microsoft.com/office/powerpoint/2010/main" val="173738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703" y="9029700"/>
            <a:ext cx="1607459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dirty="0">
                <a:solidFill>
                  <a:srgbClr val="FF6A13"/>
                </a:solidFill>
                <a:latin typeface="Futura 1"/>
              </a:rPr>
              <a:t>Assumptions tested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752431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C18722A-0F63-4DD9-8E03-1EB101F7D292}"/>
              </a:ext>
            </a:extLst>
          </p:cNvPr>
          <p:cNvSpPr txBox="1"/>
          <p:nvPr/>
        </p:nvSpPr>
        <p:spPr>
          <a:xfrm>
            <a:off x="974985" y="722759"/>
            <a:ext cx="15963900" cy="8156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programs / courses will we offer?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Will there be a duplication of course offerings taught by Clark College Faculty versus Economic + Community Development instructors?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are the staffing needs to realize our vision? New hires?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many buildings are necessary to realize our vision?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do we design a building to best reflect our student and community needs</a:t>
            </a:r>
            <a:r>
              <a:rPr lang="en-US" sz="2500" b="1" i="1" spc="300" dirty="0">
                <a:solidFill>
                  <a:srgbClr val="050707"/>
                </a:solidFill>
                <a:latin typeface="Futura 1"/>
              </a:rPr>
              <a:t> today </a:t>
            </a: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and </a:t>
            </a:r>
            <a:r>
              <a:rPr lang="en-US" sz="2500" b="1" i="1" spc="300" dirty="0">
                <a:solidFill>
                  <a:srgbClr val="050707"/>
                </a:solidFill>
                <a:latin typeface="Futura 1"/>
              </a:rPr>
              <a:t>tomorrow</a:t>
            </a: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How much have we already spent on designing the academic building? 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are the implications for choosing a different design for the academic building?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When is the earliest date we may anticipate legislative funding for the academic building?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endParaRPr lang="en-US" sz="2000" spc="300" dirty="0">
              <a:solidFill>
                <a:srgbClr val="050707"/>
              </a:solidFill>
              <a:latin typeface="Futura 1"/>
            </a:endParaRPr>
          </a:p>
          <a:p>
            <a:pPr marL="247650" lvl="1"/>
            <a:r>
              <a:rPr lang="en-US" sz="2000" spc="300" dirty="0">
                <a:solidFill>
                  <a:srgbClr val="050707"/>
                </a:solidFill>
                <a:latin typeface="Futura 1"/>
              </a:rPr>
              <a:t> </a:t>
            </a:r>
          </a:p>
          <a:p>
            <a:pPr marL="495300" lvl="1" indent="-247650">
              <a:buFont typeface="Arial"/>
              <a:buChar char="•"/>
            </a:pPr>
            <a:endParaRPr lang="en-US" sz="4000" spc="300" dirty="0">
              <a:solidFill>
                <a:srgbClr val="050707"/>
              </a:solidFill>
              <a:latin typeface="Futura 1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1A9956B-E598-42C0-A2A6-C8501412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3098" y="8014771"/>
            <a:ext cx="2029858" cy="20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7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3703" y="9029700"/>
            <a:ext cx="16074599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 dirty="0">
                <a:solidFill>
                  <a:srgbClr val="FF6A13"/>
                </a:solidFill>
                <a:latin typeface="Futura 1"/>
              </a:rPr>
              <a:t>Assumptions tested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8752431"/>
            <a:ext cx="16230600" cy="33675"/>
          </a:xfrm>
          <a:prstGeom prst="rect">
            <a:avLst/>
          </a:prstGeom>
          <a:solidFill>
            <a:srgbClr val="002855"/>
          </a:solidFill>
        </p:spPr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C18722A-0F63-4DD9-8E03-1EB101F7D292}"/>
              </a:ext>
            </a:extLst>
          </p:cNvPr>
          <p:cNvSpPr txBox="1"/>
          <p:nvPr/>
        </p:nvSpPr>
        <p:spPr>
          <a:xfrm>
            <a:off x="974985" y="722759"/>
            <a:ext cx="15963900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is the cost of the Workforce Innovation Center? What funding do we have secured for this Center?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is our long-term funding strategy for this Center? 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are the true equipment costs for the Workforce Innovation Center and the Academic Building?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funding capacity exists for the equipment budget?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are the threats and / or risks to this vision?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2500" spc="300" dirty="0">
                <a:solidFill>
                  <a:srgbClr val="050707"/>
                </a:solidFill>
                <a:latin typeface="Futura 1"/>
              </a:rPr>
              <a:t>What is the impact of COVID on our vision?</a:t>
            </a:r>
          </a:p>
          <a:p>
            <a:pPr marL="495300" lvl="1" indent="-247650">
              <a:buFont typeface="Arial"/>
              <a:buChar char="•"/>
            </a:pPr>
            <a:endParaRPr lang="en-US" sz="25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endParaRPr lang="en-US" sz="2000" spc="300" dirty="0">
              <a:solidFill>
                <a:srgbClr val="050707"/>
              </a:solidFill>
              <a:latin typeface="Futura 1"/>
            </a:endParaRPr>
          </a:p>
          <a:p>
            <a:pPr marL="247650" lvl="1"/>
            <a:r>
              <a:rPr lang="en-US" sz="2000" spc="300" dirty="0">
                <a:solidFill>
                  <a:srgbClr val="050707"/>
                </a:solidFill>
                <a:latin typeface="Futura 1"/>
              </a:rPr>
              <a:t> </a:t>
            </a:r>
          </a:p>
          <a:p>
            <a:pPr marL="495300" lvl="1" indent="-247650">
              <a:buFont typeface="Arial"/>
              <a:buChar char="•"/>
            </a:pPr>
            <a:endParaRPr lang="en-US" sz="4000" spc="300" dirty="0">
              <a:solidFill>
                <a:srgbClr val="050707"/>
              </a:solidFill>
              <a:latin typeface="Futura 1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1A9956B-E598-42C0-A2A6-C8501412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3098" y="8014771"/>
            <a:ext cx="2029858" cy="20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4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62050" y="3420907"/>
            <a:ext cx="15963900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000" spc="300" dirty="0">
                <a:solidFill>
                  <a:srgbClr val="050707"/>
                </a:solidFill>
                <a:latin typeface="Futura 1"/>
              </a:rPr>
              <a:t>Clark College's </a:t>
            </a:r>
            <a:r>
              <a:rPr lang="en-US" sz="3000" spc="300" dirty="0" err="1">
                <a:solidFill>
                  <a:srgbClr val="050707"/>
                </a:solidFill>
                <a:latin typeface="Futura 1"/>
              </a:rPr>
              <a:t>Boschma</a:t>
            </a:r>
            <a:r>
              <a:rPr lang="en-US" sz="3000" spc="300" dirty="0">
                <a:solidFill>
                  <a:srgbClr val="050707"/>
                </a:solidFill>
                <a:latin typeface="Futura 1"/>
              </a:rPr>
              <a:t> Farm campus will be a thriving, entrepreneurial center for students, industry, and community partners to advance innovation through technology and learning. </a:t>
            </a:r>
          </a:p>
          <a:p>
            <a:endParaRPr lang="en-US" sz="30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3000" spc="300" dirty="0">
                <a:solidFill>
                  <a:srgbClr val="050707"/>
                </a:solidFill>
                <a:latin typeface="Futura 1"/>
              </a:rPr>
              <a:t>Students will have pathways to family wage jobs with progressive opportunities</a:t>
            </a:r>
          </a:p>
          <a:p>
            <a:pPr marL="495300" lvl="1" indent="-247650">
              <a:buFont typeface="Arial"/>
              <a:buChar char="•"/>
            </a:pPr>
            <a:endParaRPr lang="en-US" sz="30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3000" spc="300" dirty="0">
                <a:solidFill>
                  <a:srgbClr val="050707"/>
                </a:solidFill>
                <a:latin typeface="Futura 1"/>
              </a:rPr>
              <a:t>Integrated and cross-disciplinary programs will meet industry and community needs today while being agile and responsive to future needs</a:t>
            </a:r>
          </a:p>
          <a:p>
            <a:pPr marL="495300" lvl="1" indent="-247650">
              <a:buFont typeface="Arial"/>
              <a:buChar char="•"/>
            </a:pPr>
            <a:endParaRPr lang="en-US" sz="4000" spc="300" dirty="0">
              <a:solidFill>
                <a:srgbClr val="050707"/>
              </a:solidFill>
              <a:latin typeface="Futura 1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65509" y="387062"/>
            <a:ext cx="14356982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rgbClr val="FF6A13"/>
                </a:solidFill>
                <a:latin typeface="Futura 1"/>
              </a:rPr>
              <a:t>Boschma</a:t>
            </a:r>
            <a:r>
              <a:rPr lang="en-US" sz="8000" dirty="0">
                <a:solidFill>
                  <a:srgbClr val="FF6A13"/>
                </a:solidFill>
                <a:latin typeface="Futura 1"/>
              </a:rPr>
              <a:t> Farm Vision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53644" y="1705429"/>
            <a:ext cx="1318071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170">
                <a:solidFill>
                  <a:srgbClr val="050707"/>
                </a:solidFill>
                <a:latin typeface="Futura 1"/>
              </a:rPr>
              <a:t>ADVANCED MANUFACTURING + GENERAL EDUCATION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2362200"/>
            <a:ext cx="16230600" cy="381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6" name="AutoShape 6"/>
          <p:cNvSpPr/>
          <p:nvPr/>
        </p:nvSpPr>
        <p:spPr>
          <a:xfrm>
            <a:off x="-361950" y="9639300"/>
            <a:ext cx="19011900" cy="647700"/>
          </a:xfrm>
          <a:prstGeom prst="rect">
            <a:avLst/>
          </a:prstGeom>
          <a:solidFill>
            <a:srgbClr val="002855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01291" y="7474356"/>
            <a:ext cx="2029858" cy="20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2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7300" y="3115705"/>
            <a:ext cx="157734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5300" lvl="1" indent="-247650">
              <a:buFont typeface="Arial"/>
              <a:buChar char="•"/>
            </a:pPr>
            <a:r>
              <a:rPr lang="en-US" sz="3000" spc="300" dirty="0">
                <a:solidFill>
                  <a:srgbClr val="050707"/>
                </a:solidFill>
                <a:latin typeface="Futura 1"/>
              </a:rPr>
              <a:t>Integrated and cross-disciplinary programs will meet industry and community needs today while being agile and responsive to future needs</a:t>
            </a:r>
          </a:p>
          <a:p>
            <a:pPr marL="247650" lvl="1"/>
            <a:endParaRPr lang="en-US" sz="3000" spc="300" dirty="0">
              <a:solidFill>
                <a:srgbClr val="050707"/>
              </a:solidFill>
              <a:latin typeface="Futura 1"/>
            </a:endParaRPr>
          </a:p>
          <a:p>
            <a:pPr marL="495300" lvl="1" indent="-247650">
              <a:buFont typeface="Arial"/>
              <a:buChar char="•"/>
            </a:pPr>
            <a:r>
              <a:rPr lang="en-US" sz="3000" spc="300" dirty="0">
                <a:solidFill>
                  <a:srgbClr val="050707"/>
                </a:solidFill>
                <a:latin typeface="Futura 1"/>
              </a:rPr>
              <a:t>Commercial and retail services will support student and industry needs and attract the community to gather</a:t>
            </a:r>
          </a:p>
          <a:p>
            <a:pPr marL="495300" lvl="1" indent="-247650">
              <a:buFont typeface="Arial"/>
              <a:buChar char="•"/>
            </a:pPr>
            <a:endParaRPr lang="en-US" sz="3000" spc="300" dirty="0">
              <a:solidFill>
                <a:srgbClr val="050707"/>
              </a:solidFill>
              <a:latin typeface="Futura 1"/>
            </a:endParaRPr>
          </a:p>
          <a:p>
            <a:pPr marL="247650" lvl="1"/>
            <a:r>
              <a:rPr lang="en-US" sz="3000" spc="300" dirty="0">
                <a:solidFill>
                  <a:srgbClr val="050707"/>
                </a:solidFill>
                <a:latin typeface="Futura 1"/>
              </a:rPr>
              <a:t>We will accomplish this vision by co-locating Instruction and Economic + Community Development in one, state-funded building. The focus will remain on Advanced Manufacturing and both credit and non-credit courses will be offered. </a:t>
            </a:r>
          </a:p>
          <a:p>
            <a:pPr marL="247650" lvl="1"/>
            <a:endParaRPr lang="en-US" sz="3000" spc="300" dirty="0">
              <a:solidFill>
                <a:srgbClr val="050707"/>
              </a:solidFill>
              <a:latin typeface="Futura 1"/>
            </a:endParaRPr>
          </a:p>
          <a:p>
            <a:pPr marL="247650" lvl="1"/>
            <a:r>
              <a:rPr lang="en-US" sz="3000" spc="300" dirty="0">
                <a:solidFill>
                  <a:srgbClr val="050707"/>
                </a:solidFill>
                <a:latin typeface="Futura 1"/>
              </a:rPr>
              <a:t>We will not advance a Workforce Center at this time.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65509" y="495300"/>
            <a:ext cx="14356982" cy="114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rgbClr val="FF6A13"/>
                </a:solidFill>
                <a:latin typeface="Futura 1"/>
              </a:rPr>
              <a:t>Boschma</a:t>
            </a:r>
            <a:r>
              <a:rPr lang="en-US" sz="8000" dirty="0">
                <a:solidFill>
                  <a:srgbClr val="FF6A13"/>
                </a:solidFill>
                <a:latin typeface="Futura 1"/>
              </a:rPr>
              <a:t> Farm Vision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53644" y="1813667"/>
            <a:ext cx="1318071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9"/>
              </a:lnSpc>
            </a:pPr>
            <a:r>
              <a:rPr lang="en-US" sz="3400" spc="170">
                <a:solidFill>
                  <a:srgbClr val="050707"/>
                </a:solidFill>
                <a:latin typeface="Futura 1"/>
              </a:rPr>
              <a:t>ADVANCED MANUFACTURING + GENERAL EDUCATION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2470438"/>
            <a:ext cx="16230600" cy="38100"/>
          </a:xfrm>
          <a:prstGeom prst="rect">
            <a:avLst/>
          </a:prstGeom>
          <a:solidFill>
            <a:srgbClr val="050707"/>
          </a:solidFill>
        </p:spPr>
      </p:sp>
      <p:sp>
        <p:nvSpPr>
          <p:cNvPr id="6" name="AutoShape 6"/>
          <p:cNvSpPr/>
          <p:nvPr/>
        </p:nvSpPr>
        <p:spPr>
          <a:xfrm>
            <a:off x="-361950" y="9639300"/>
            <a:ext cx="19011900" cy="647700"/>
          </a:xfrm>
          <a:prstGeom prst="rect">
            <a:avLst/>
          </a:prstGeom>
          <a:solidFill>
            <a:srgbClr val="002855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01291" y="7474356"/>
            <a:ext cx="2029858" cy="20298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658</Words>
  <Application>Microsoft Office PowerPoint</Application>
  <PresentationFormat>Custom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Futura 1</vt:lpstr>
      <vt:lpstr>Futura 2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BF-Shared Vision-V2</dc:title>
  <dc:creator>Lisa Schauer</dc:creator>
  <cp:lastModifiedBy>Weldy, Stephanie</cp:lastModifiedBy>
  <cp:revision>20</cp:revision>
  <dcterms:created xsi:type="dcterms:W3CDTF">2006-08-16T00:00:00Z</dcterms:created>
  <dcterms:modified xsi:type="dcterms:W3CDTF">2020-06-15T23:17:49Z</dcterms:modified>
  <dc:identifier>DAD6Fmb9ulU</dc:identifier>
</cp:coreProperties>
</file>